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16"/>
  </p:notesMasterIdLst>
  <p:sldIdLst>
    <p:sldId id="258" r:id="rId2"/>
    <p:sldId id="271" r:id="rId3"/>
    <p:sldId id="259" r:id="rId4"/>
    <p:sldId id="260" r:id="rId5"/>
    <p:sldId id="272" r:id="rId6"/>
    <p:sldId id="273" r:id="rId7"/>
    <p:sldId id="274" r:id="rId8"/>
    <p:sldId id="275" r:id="rId9"/>
    <p:sldId id="276" r:id="rId10"/>
    <p:sldId id="277" r:id="rId11"/>
    <p:sldId id="279" r:id="rId12"/>
    <p:sldId id="278" r:id="rId13"/>
    <p:sldId id="280" r:id="rId14"/>
    <p:sldId id="28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4ac7sLo763nb0yi5N6r3cg==" hashData="xtSoIW0OsNuXj5KEx1vtPNNrdds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D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3" d="100"/>
          <a:sy n="83" d="100"/>
        </p:scale>
        <p:origin x="-5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2F24F14-517B-4571-94EF-5C35345F40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1355A2-E48A-4C5E-8D5B-5D056FE424E0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lIns="80165" tIns="40083" rIns="80165" bIns="40083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A32218-8534-49A5-A5BF-8BD7B603962F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lIns="80165" tIns="40083" rIns="80165" bIns="40083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43F42B-82CA-4E84-B8D5-F15035AA3951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lIns="80165" tIns="40083" rIns="80165" bIns="40083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0B7F42-296D-4E2D-BA3F-D6AB88B722B3}" type="slidenum">
              <a:rPr lang="cs-CZ" smtClean="0"/>
              <a:pPr/>
              <a:t>13</a:t>
            </a:fld>
            <a:endParaRPr lang="cs-CZ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lIns="80165" tIns="40083" rIns="80165" bIns="40083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985FAE-F2A0-4F75-AEBB-94C2B602528F}" type="slidenum">
              <a:rPr lang="cs-CZ" smtClean="0"/>
              <a:pPr/>
              <a:t>14</a:t>
            </a:fld>
            <a:endParaRPr lang="cs-CZ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lIns="80165" tIns="40083" rIns="80165" bIns="40083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22CBB2-7C7F-45D0-B582-AD1A49A9A88B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lIns="80165" tIns="40083" rIns="80165" bIns="40083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ABCE3A-18AD-4C06-9A9F-3FE00C327F1A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lIns="80165" tIns="40083" rIns="80165" bIns="40083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0C1F7E-6038-4E6B-B17C-6749FF550C4E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lIns="80165" tIns="40083" rIns="80165" bIns="40083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8419C7-153B-4D52-A6DF-B4E9D4B8266B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lIns="80165" tIns="40083" rIns="80165" bIns="40083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FC73D7-61CA-4C57-A044-E50334869F09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lIns="80165" tIns="40083" rIns="80165" bIns="40083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B4FDF7-B1F5-449D-9B3E-7441B8FB826B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lIns="80165" tIns="40083" rIns="80165" bIns="40083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A3DDE4-391E-4403-84F6-56B162A1D9D2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lIns="80165" tIns="40083" rIns="80165" bIns="40083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271C12-DB43-4E8C-9F92-05BD801F28A6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lIns="80165" tIns="40083" rIns="80165" bIns="40083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uhlý trojuho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ľná forma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Rovná spojnica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11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2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D46EE71-15DC-4F0E-8433-9377AA5011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9D12D-8377-49C0-8623-6588439504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DF24F-F800-43B0-B248-83CEC3E4CD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ozloženie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A1666-419A-4E5E-9417-EE3A062851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7660B-316A-4782-90B1-559673FCFF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ýlož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Výlož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B706D8-E126-456F-990F-2F1ABE967E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DC28B8-E659-478E-B93F-642022322E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675872-6F1E-412A-9F5B-299D379EB4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1FACEB-804D-4C15-A61A-18EAF69E7D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569F4-4799-42F5-A9A9-CC8FFC7D47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E7C3D6-BC50-4391-8F02-1D98B9B0CC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ľná forma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Voľná forma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Pravouhlý trojuho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Rovná spojnica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Výlož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Výlož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sk-SK" noProof="0" smtClean="0"/>
              <a:t>Ak chcete pridať obrázok, kliknite na ikonu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1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2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0DD01BF-6BC3-4716-A8F7-2306476E79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033" name="Zástupný symbol textu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872E5FA-88CE-4378-B6BA-05176509B9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0" r:id="rId2"/>
    <p:sldLayoutId id="2147483765" r:id="rId3"/>
    <p:sldLayoutId id="2147483766" r:id="rId4"/>
    <p:sldLayoutId id="2147483767" r:id="rId5"/>
    <p:sldLayoutId id="2147483768" r:id="rId6"/>
    <p:sldLayoutId id="2147483761" r:id="rId7"/>
    <p:sldLayoutId id="2147483769" r:id="rId8"/>
    <p:sldLayoutId id="2147483770" r:id="rId9"/>
    <p:sldLayoutId id="2147483762" r:id="rId10"/>
    <p:sldLayoutId id="2147483763" r:id="rId11"/>
    <p:sldLayoutId id="214748377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el-x.sk/o-je-led/74-zakladne-pojmy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ywBrJCoTc3U" TargetMode="External"/><Relationship Id="rId5" Type="http://schemas.openxmlformats.org/officeDocument/2006/relationships/slide" Target="slide3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14.xml"/><Relationship Id="rId5" Type="http://schemas.openxmlformats.org/officeDocument/2006/relationships/slide" Target="slide13.xml"/><Relationship Id="rId4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1.xml"/><Relationship Id="rId5" Type="http://schemas.openxmlformats.org/officeDocument/2006/relationships/slide" Target="slide6.xml"/><Relationship Id="rId10" Type="http://schemas.openxmlformats.org/officeDocument/2006/relationships/slide" Target="slide2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k.wikipedia.org/wiki/Mete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vimeo.com/30421152" TargetMode="External"/><Relationship Id="rId5" Type="http://schemas.openxmlformats.org/officeDocument/2006/relationships/slide" Target="slide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k.wikipedia.org/wiki/Kilogra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sarTODV0gPA" TargetMode="External"/><Relationship Id="rId5" Type="http://schemas.openxmlformats.org/officeDocument/2006/relationships/slide" Target="slide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k.wikipedia.org/wiki/Sekunda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FjTSyS0jass" TargetMode="External"/><Relationship Id="rId5" Type="http://schemas.openxmlformats.org/officeDocument/2006/relationships/slide" Target="slide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k.wikipedia.org/wiki/Kelvi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FcKUotbI4Bk" TargetMode="External"/><Relationship Id="rId5" Type="http://schemas.openxmlformats.org/officeDocument/2006/relationships/slide" Target="slide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ratky.sk/a/zakladna-jednotka-elektrickeho-prudu-amper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xSh4YMOfYrk" TargetMode="External"/><Relationship Id="rId5" Type="http://schemas.openxmlformats.org/officeDocument/2006/relationships/slide" Target="slide3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kole.sk/?id_cat=5&amp;clanok=1135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vimeo.com/31892922" TargetMode="Externa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642918"/>
            <a:ext cx="7772400" cy="1470025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000000"/>
            </a:solidFill>
            <a:round/>
          </a:ln>
        </p:spPr>
        <p:txBody>
          <a:bodyPr lIns="90000" tIns="83808" rIns="90000" bIns="45000"/>
          <a:lstStyle/>
          <a:p>
            <a:pPr algn="ctr" defTabSz="449263" fontAlgn="auto">
              <a:lnSpc>
                <a:spcPct val="93000"/>
              </a:lnSpc>
              <a:spcAft>
                <a:spcPts val="0"/>
              </a:spcAft>
              <a:buClr>
                <a:srgbClr val="000000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sk-SK" i="1" dirty="0" smtClean="0">
                <a:latin typeface="Arial" charset="0"/>
                <a:ea typeface="Arial Unicode MS" pitchFamily="34" charset="-128"/>
                <a:cs typeface="Arial Unicode MS" pitchFamily="34" charset="-128"/>
              </a:rPr>
              <a:t>Medzinárodná sústava jednotiek SI.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371600" y="3886200"/>
            <a:ext cx="6129338" cy="685800"/>
          </a:xfrm>
          <a:prstGeom prst="rect">
            <a:avLst/>
          </a:prstGeom>
          <a:gradFill rotWithShape="1">
            <a:gsLst>
              <a:gs pos="0">
                <a:srgbClr val="A0A000"/>
              </a:gs>
              <a:gs pos="50000">
                <a:srgbClr val="E6E600"/>
              </a:gs>
              <a:gs pos="100000">
                <a:srgbClr val="FFFF00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/>
          <a:lstStyle/>
          <a:p>
            <a:pPr algn="ctr">
              <a:buFont typeface="Arial" charset="0"/>
              <a:buNone/>
            </a:pPr>
            <a:r>
              <a:rPr lang="sk-SK" sz="1800" dirty="0"/>
              <a:t> </a:t>
            </a:r>
            <a:r>
              <a:rPr lang="sk-SK" dirty="0"/>
              <a:t>Mgr. Vladimír Herda   SOŠL Banská Štiavnica</a:t>
            </a:r>
            <a:endParaRPr lang="sk-SK" sz="2000" dirty="0">
              <a:solidFill>
                <a:srgbClr val="000000"/>
              </a:solidFill>
              <a:latin typeface="Calibri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Tlačidlo akcie: Dopredu alebo Ďalej 5">
            <a:hlinkClick r:id="" action="ppaction://hlinkshowjump?jump=nextslide" highlightClick="1"/>
          </p:cNvPr>
          <p:cNvSpPr/>
          <p:nvPr/>
        </p:nvSpPr>
        <p:spPr>
          <a:xfrm>
            <a:off x="8101013" y="5815013"/>
            <a:ext cx="1042987" cy="104298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3988" cy="990600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000000"/>
            </a:solidFill>
            <a:round/>
          </a:ln>
        </p:spPr>
        <p:txBody>
          <a:bodyPr lIns="90000" tIns="45000" rIns="90000" bIns="45000"/>
          <a:lstStyle/>
          <a:p>
            <a:pPr defTabSz="449263"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4800" dirty="0" smtClean="0">
                <a:hlinkClick r:id="rId3"/>
              </a:rPr>
              <a:t>KANDELA</a:t>
            </a:r>
            <a:endParaRPr lang="sk-SK" sz="4800" dirty="0" smtClean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42910" y="1714488"/>
            <a:ext cx="8229600" cy="4714908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/>
          <a:lstStyle/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je svietivosť zdroja, ktorý v danom smere vysiela monochromatické žiarenie kmitočtu 540. 1012 hertzov a ktorého žiarivosť v tomto smere je 1/683 wattu na </a:t>
            </a:r>
            <a:r>
              <a:rPr lang="sk-SK" sz="3200" dirty="0" err="1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steradián</a:t>
            </a:r>
            <a:endParaRPr lang="sk-SK" sz="3200" dirty="0">
              <a:solidFill>
                <a:srgbClr val="000000"/>
              </a:solidFill>
              <a:latin typeface="Calibri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sk-SK" sz="3200" dirty="0">
              <a:solidFill>
                <a:srgbClr val="000000"/>
              </a:solidFill>
              <a:latin typeface="Calibri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6125" y="3929063"/>
            <a:ext cx="2928938" cy="245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lačidlo akcie: Domov 5">
            <a:hlinkClick r:id="rId5" action="ppaction://hlinksldjump" highlightClick="1"/>
          </p:cNvPr>
          <p:cNvSpPr/>
          <p:nvPr/>
        </p:nvSpPr>
        <p:spPr>
          <a:xfrm>
            <a:off x="7858125" y="5357813"/>
            <a:ext cx="1042988" cy="104298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7" name="Tlačidlo akcie: Späť alebo Predchádzajúci 6">
            <a:hlinkClick r:id="" action="ppaction://hlinkshowjump?jump=previousslide" highlightClick="1"/>
          </p:cNvPr>
          <p:cNvSpPr/>
          <p:nvPr/>
        </p:nvSpPr>
        <p:spPr>
          <a:xfrm>
            <a:off x="642938" y="5786438"/>
            <a:ext cx="785812" cy="6429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9" name="Šípka doprava 8"/>
          <p:cNvSpPr/>
          <p:nvPr/>
        </p:nvSpPr>
        <p:spPr>
          <a:xfrm>
            <a:off x="4143375" y="857250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10" name="Vývojový diagram: dierna páska 9">
            <a:hlinkClick r:id="rId6"/>
          </p:cNvPr>
          <p:cNvSpPr/>
          <p:nvPr/>
        </p:nvSpPr>
        <p:spPr>
          <a:xfrm>
            <a:off x="5643563" y="785813"/>
            <a:ext cx="2071687" cy="714375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k-SK" dirty="0"/>
              <a:t>VIDEO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3988" cy="990600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000000"/>
            </a:solidFill>
            <a:round/>
          </a:ln>
        </p:spPr>
        <p:txBody>
          <a:bodyPr lIns="90000" tIns="45000" rIns="90000" bIns="45000"/>
          <a:lstStyle/>
          <a:p>
            <a:pPr defTabSz="449263"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4800" dirty="0" smtClean="0">
                <a:solidFill>
                  <a:srgbClr val="FF0000"/>
                </a:solidFill>
              </a:rPr>
              <a:t>2. Doplnkové jednotky</a:t>
            </a:r>
            <a:endParaRPr lang="sk-SK" sz="4800" dirty="0" smtClean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42910" y="1714488"/>
            <a:ext cx="8229600" cy="4714908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/>
          <a:lstStyle/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rovinný uhol </a:t>
            </a:r>
            <a:r>
              <a:rPr lang="sk-SK" sz="3200" dirty="0">
                <a:solidFill>
                  <a:srgbClr val="000000"/>
                </a:solidFill>
              </a:rPr>
              <a:t>- </a:t>
            </a: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radián (rad)</a:t>
            </a:r>
          </a:p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priestorový uhol </a:t>
            </a:r>
            <a:r>
              <a:rPr lang="sk-SK" sz="3200" dirty="0">
                <a:solidFill>
                  <a:srgbClr val="000000"/>
                </a:solidFill>
              </a:rPr>
              <a:t>- </a:t>
            </a:r>
            <a:r>
              <a:rPr lang="sk-SK" sz="3200" dirty="0" err="1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steradián</a:t>
            </a: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sk-SK" sz="3200" dirty="0" err="1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sr</a:t>
            </a: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sk-SK" sz="3200" dirty="0">
              <a:solidFill>
                <a:srgbClr val="000000"/>
              </a:solidFill>
              <a:latin typeface="Calibri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  <p:sp>
        <p:nvSpPr>
          <p:cNvPr id="4" name="Tlačidlo akcie: Domov 3">
            <a:hlinkClick r:id="rId3" action="ppaction://hlinksldjump" highlightClick="1"/>
          </p:cNvPr>
          <p:cNvSpPr/>
          <p:nvPr/>
        </p:nvSpPr>
        <p:spPr>
          <a:xfrm>
            <a:off x="7858125" y="5357813"/>
            <a:ext cx="1042988" cy="104298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5" name="Tlačidlo akcie: Dopredu alebo Ďalej 4">
            <a:hlinkClick r:id="" action="ppaction://hlinkshowjump?jump=nextslide" highlightClick="1"/>
          </p:cNvPr>
          <p:cNvSpPr/>
          <p:nvPr/>
        </p:nvSpPr>
        <p:spPr>
          <a:xfrm>
            <a:off x="6929438" y="5715000"/>
            <a:ext cx="785812" cy="71437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7" name="Tlačidlo akcie: Späť alebo Predchádzajúci 6">
            <a:hlinkClick r:id="rId4" action="ppaction://hlinksldjump" highlightClick="1"/>
          </p:cNvPr>
          <p:cNvSpPr/>
          <p:nvPr/>
        </p:nvSpPr>
        <p:spPr>
          <a:xfrm>
            <a:off x="642938" y="5357813"/>
            <a:ext cx="1042987" cy="104298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3988" cy="990600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000000"/>
            </a:solidFill>
            <a:round/>
          </a:ln>
        </p:spPr>
        <p:txBody>
          <a:bodyPr lIns="90000" tIns="45000" rIns="90000" bIns="45000"/>
          <a:lstStyle/>
          <a:p>
            <a:pPr defTabSz="449263"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4800" dirty="0" smtClean="0">
                <a:solidFill>
                  <a:srgbClr val="FF0000"/>
                </a:solidFill>
              </a:rPr>
              <a:t>3.</a:t>
            </a:r>
            <a:r>
              <a:rPr lang="sk-SK" sz="4800" dirty="0" smtClean="0"/>
              <a:t> </a:t>
            </a:r>
            <a:r>
              <a:rPr lang="sk-SK" sz="4800" dirty="0" smtClean="0">
                <a:solidFill>
                  <a:srgbClr val="FF0000"/>
                </a:solidFill>
              </a:rPr>
              <a:t>Odvodené</a:t>
            </a:r>
            <a:r>
              <a:rPr lang="sk-SK" sz="4800" dirty="0" smtClean="0"/>
              <a:t> </a:t>
            </a:r>
            <a:r>
              <a:rPr lang="sk-SK" sz="4800" dirty="0" smtClean="0">
                <a:solidFill>
                  <a:srgbClr val="FF0000"/>
                </a:solidFill>
              </a:rPr>
              <a:t>jednotky</a:t>
            </a:r>
            <a:endParaRPr lang="sk-SK" sz="4800" dirty="0" smtClean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42910" y="1714488"/>
            <a:ext cx="8229600" cy="4714908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/>
          <a:lstStyle/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plošný obsah</a:t>
            </a:r>
            <a:r>
              <a:rPr lang="sk-SK" sz="3200" dirty="0">
                <a:solidFill>
                  <a:srgbClr val="000000"/>
                </a:solidFill>
              </a:rPr>
              <a:t> -</a:t>
            </a: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 m</a:t>
            </a:r>
            <a:r>
              <a:rPr lang="sk-SK" sz="3200" baseline="300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 štvorcový meter</a:t>
            </a:r>
          </a:p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objem </a:t>
            </a:r>
            <a:r>
              <a:rPr lang="sk-SK" sz="3200" dirty="0">
                <a:solidFill>
                  <a:srgbClr val="000000"/>
                </a:solidFill>
              </a:rPr>
              <a:t>- </a:t>
            </a: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sk-SK" sz="3200" baseline="300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3</a:t>
            </a: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 kubický meter </a:t>
            </a:r>
          </a:p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rýchlosť</a:t>
            </a:r>
            <a:r>
              <a:rPr lang="sk-SK" sz="3200" dirty="0">
                <a:solidFill>
                  <a:srgbClr val="000000"/>
                </a:solidFill>
              </a:rPr>
              <a:t> -</a:t>
            </a: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 m.s</a:t>
            </a:r>
            <a:r>
              <a:rPr lang="sk-SK" sz="3200" baseline="300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-1</a:t>
            </a: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 meter za sekundu</a:t>
            </a:r>
          </a:p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zrýchlenie </a:t>
            </a:r>
            <a:r>
              <a:rPr lang="sk-SK" sz="3200" dirty="0">
                <a:solidFill>
                  <a:srgbClr val="000000"/>
                </a:solidFill>
              </a:rPr>
              <a:t>- </a:t>
            </a: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m.s</a:t>
            </a:r>
            <a:r>
              <a:rPr lang="sk-SK" sz="3200" baseline="300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-2</a:t>
            </a: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 meter za sekundu na druhú</a:t>
            </a:r>
          </a:p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hustota kg.m</a:t>
            </a:r>
            <a:r>
              <a:rPr lang="sk-SK" sz="3200" baseline="300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-3</a:t>
            </a: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 kilogram na meter kubický</a:t>
            </a:r>
          </a:p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sk-SK" sz="3200" dirty="0">
              <a:solidFill>
                <a:srgbClr val="000000"/>
              </a:solidFill>
              <a:latin typeface="Calibri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  <p:sp>
        <p:nvSpPr>
          <p:cNvPr id="5" name="Tlačidlo akcie: Domov 4">
            <a:hlinkClick r:id="rId3" action="ppaction://hlinksldjump" highlightClick="1"/>
          </p:cNvPr>
          <p:cNvSpPr/>
          <p:nvPr/>
        </p:nvSpPr>
        <p:spPr>
          <a:xfrm>
            <a:off x="7929563" y="5572125"/>
            <a:ext cx="928687" cy="85725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6" name="Tlačidlo akcie: Dopredu alebo Ďalej 5">
            <a:hlinkClick r:id="" action="ppaction://hlinkshowjump?jump=nextslide" highlightClick="1"/>
          </p:cNvPr>
          <p:cNvSpPr/>
          <p:nvPr/>
        </p:nvSpPr>
        <p:spPr>
          <a:xfrm>
            <a:off x="7000875" y="5715000"/>
            <a:ext cx="785813" cy="71437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7" name="Tlačidlo akcie: Späť alebo Predchádzajúci 6">
            <a:hlinkClick r:id="" action="ppaction://hlinkshowjump?jump=previousslide" highlightClick="1"/>
          </p:cNvPr>
          <p:cNvSpPr/>
          <p:nvPr/>
        </p:nvSpPr>
        <p:spPr>
          <a:xfrm>
            <a:off x="642938" y="5786438"/>
            <a:ext cx="785812" cy="6429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7166"/>
            <a:ext cx="7773988" cy="1243034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000000"/>
            </a:solidFill>
            <a:round/>
          </a:ln>
        </p:spPr>
        <p:txBody>
          <a:bodyPr lIns="90000" tIns="45000" rIns="90000" bIns="45000">
            <a:noAutofit/>
          </a:bodyPr>
          <a:lstStyle/>
          <a:p>
            <a:pPr defTabSz="449263"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3600" dirty="0" smtClean="0">
                <a:solidFill>
                  <a:srgbClr val="FF0000"/>
                </a:solidFill>
              </a:rPr>
              <a:t>4. Násobky a diely – predpony     pre tvorenie násobkov a dielov</a:t>
            </a:r>
            <a:endParaRPr lang="sk-SK" sz="3600" dirty="0" smtClean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42910" y="1714488"/>
            <a:ext cx="8229600" cy="4714908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/>
          <a:lstStyle/>
          <a:p>
            <a:pPr algn="ctr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</a:pP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deka </a:t>
            </a:r>
            <a:r>
              <a:rPr lang="sk-SK" sz="2000">
                <a:solidFill>
                  <a:srgbClr val="000000"/>
                </a:solidFill>
              </a:rPr>
              <a:t>- 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da 10</a:t>
            </a:r>
            <a:r>
              <a:rPr lang="sk-SK" sz="2000" baseline="30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sk-SK" sz="2000" baseline="30000">
                <a:solidFill>
                  <a:srgbClr val="000000"/>
                </a:solidFill>
              </a:rPr>
              <a:t>                               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deci </a:t>
            </a:r>
            <a:r>
              <a:rPr lang="sk-SK" sz="2000">
                <a:solidFill>
                  <a:srgbClr val="000000"/>
                </a:solidFill>
              </a:rPr>
              <a:t>- 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 10</a:t>
            </a:r>
            <a:r>
              <a:rPr lang="sk-SK" sz="2000" baseline="30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-1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endParaRPr lang="sk-SK" sz="2000">
              <a:solidFill>
                <a:srgbClr val="000000"/>
              </a:solidFill>
            </a:endParaRPr>
          </a:p>
          <a:p>
            <a:pPr algn="ctr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</a:pP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hekto </a:t>
            </a:r>
            <a:r>
              <a:rPr lang="sk-SK" sz="2000">
                <a:solidFill>
                  <a:srgbClr val="000000"/>
                </a:solidFill>
              </a:rPr>
              <a:t>- 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h 10</a:t>
            </a:r>
            <a:r>
              <a:rPr lang="sk-SK" sz="2000" baseline="30000">
                <a:solidFill>
                  <a:srgbClr val="000000"/>
                </a:solidFill>
              </a:rPr>
              <a:t>2</a:t>
            </a:r>
            <a:r>
              <a:rPr lang="sk-SK" sz="2000">
                <a:solidFill>
                  <a:srgbClr val="000000"/>
                </a:solidFill>
              </a:rPr>
              <a:t>                      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centi </a:t>
            </a:r>
            <a:r>
              <a:rPr lang="sk-SK" sz="2000">
                <a:solidFill>
                  <a:srgbClr val="000000"/>
                </a:solidFill>
              </a:rPr>
              <a:t>- 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 10</a:t>
            </a:r>
            <a:r>
              <a:rPr lang="sk-SK" sz="2000" baseline="30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-2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endParaRPr lang="sk-SK" sz="2000">
              <a:solidFill>
                <a:srgbClr val="000000"/>
              </a:solidFill>
            </a:endParaRPr>
          </a:p>
          <a:p>
            <a:pPr algn="ctr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</a:pP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kilo </a:t>
            </a:r>
            <a:r>
              <a:rPr lang="sk-SK" sz="2000">
                <a:solidFill>
                  <a:srgbClr val="000000"/>
                </a:solidFill>
              </a:rPr>
              <a:t>- 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k 10</a:t>
            </a:r>
            <a:r>
              <a:rPr lang="sk-SK" sz="2000" baseline="30000">
                <a:solidFill>
                  <a:srgbClr val="000000"/>
                </a:solidFill>
              </a:rPr>
              <a:t>3</a:t>
            </a:r>
            <a:r>
              <a:rPr lang="sk-SK" sz="2000">
                <a:solidFill>
                  <a:srgbClr val="000000"/>
                </a:solidFill>
              </a:rPr>
              <a:t>                          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mili </a:t>
            </a:r>
            <a:r>
              <a:rPr lang="sk-SK" sz="2000">
                <a:solidFill>
                  <a:srgbClr val="000000"/>
                </a:solidFill>
              </a:rPr>
              <a:t>- 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 10</a:t>
            </a:r>
            <a:r>
              <a:rPr lang="sk-SK" sz="2000" baseline="30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-3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algn="ctr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</a:pP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mega </a:t>
            </a:r>
            <a:r>
              <a:rPr lang="sk-SK" sz="2000">
                <a:solidFill>
                  <a:srgbClr val="000000"/>
                </a:solidFill>
              </a:rPr>
              <a:t>- 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 10</a:t>
            </a:r>
            <a:r>
              <a:rPr lang="sk-SK" sz="2000" baseline="30000">
                <a:solidFill>
                  <a:srgbClr val="000000"/>
                </a:solidFill>
              </a:rPr>
              <a:t>6</a:t>
            </a:r>
            <a:r>
              <a:rPr lang="sk-SK" sz="2000">
                <a:solidFill>
                  <a:srgbClr val="000000"/>
                </a:solidFill>
              </a:rPr>
              <a:t>                     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mikro </a:t>
            </a:r>
            <a:r>
              <a:rPr lang="sk-SK" sz="2000">
                <a:solidFill>
                  <a:srgbClr val="000000"/>
                </a:solidFill>
              </a:rPr>
              <a:t>- </a:t>
            </a:r>
            <a:r>
              <a:rPr lang="el-GR" sz="2000">
                <a:solidFill>
                  <a:srgbClr val="000000"/>
                </a:solidFill>
                <a:latin typeface="Georgia" pitchFamily="18" charset="0"/>
                <a:ea typeface="Arial Unicode MS" pitchFamily="34" charset="-128"/>
                <a:cs typeface="Arial Unicode MS" pitchFamily="34" charset="-128"/>
              </a:rPr>
              <a:t>μ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10</a:t>
            </a:r>
            <a:r>
              <a:rPr lang="sk-SK" sz="2000" baseline="30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-6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algn="ctr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</a:pP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giga </a:t>
            </a:r>
            <a:r>
              <a:rPr lang="sk-SK" sz="2000">
                <a:solidFill>
                  <a:srgbClr val="000000"/>
                </a:solidFill>
              </a:rPr>
              <a:t>- 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 10</a:t>
            </a:r>
            <a:r>
              <a:rPr lang="sk-SK" sz="2000" baseline="30000">
                <a:solidFill>
                  <a:srgbClr val="000000"/>
                </a:solidFill>
              </a:rPr>
              <a:t>9</a:t>
            </a:r>
            <a:r>
              <a:rPr lang="sk-SK" sz="2000">
                <a:solidFill>
                  <a:srgbClr val="000000"/>
                </a:solidFill>
              </a:rPr>
              <a:t>                        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nano </a:t>
            </a:r>
            <a:r>
              <a:rPr lang="sk-SK" sz="2000">
                <a:solidFill>
                  <a:srgbClr val="000000"/>
                </a:solidFill>
              </a:rPr>
              <a:t>- 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 10</a:t>
            </a:r>
            <a:r>
              <a:rPr lang="sk-SK" sz="2000" baseline="30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-9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algn="ctr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</a:pP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tera </a:t>
            </a:r>
            <a:r>
              <a:rPr lang="sk-SK" sz="2000">
                <a:solidFill>
                  <a:srgbClr val="000000"/>
                </a:solidFill>
              </a:rPr>
              <a:t>- 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T 10</a:t>
            </a:r>
            <a:r>
              <a:rPr lang="sk-SK" sz="2000" baseline="30000">
                <a:solidFill>
                  <a:srgbClr val="000000"/>
                </a:solidFill>
              </a:rPr>
              <a:t>12</a:t>
            </a:r>
            <a:r>
              <a:rPr lang="sk-SK" sz="2000">
                <a:solidFill>
                  <a:srgbClr val="000000"/>
                </a:solidFill>
              </a:rPr>
              <a:t>                       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piko </a:t>
            </a:r>
            <a:r>
              <a:rPr lang="sk-SK" sz="2000">
                <a:solidFill>
                  <a:srgbClr val="000000"/>
                </a:solidFill>
              </a:rPr>
              <a:t>- 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 10</a:t>
            </a:r>
            <a:r>
              <a:rPr lang="sk-SK" sz="2000" baseline="30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-12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algn="ctr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</a:pP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peta </a:t>
            </a:r>
            <a:r>
              <a:rPr lang="sk-SK" sz="2000">
                <a:solidFill>
                  <a:srgbClr val="000000"/>
                </a:solidFill>
              </a:rPr>
              <a:t>- 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 10</a:t>
            </a:r>
            <a:r>
              <a:rPr lang="sk-SK" sz="2000" baseline="30000">
                <a:solidFill>
                  <a:srgbClr val="000000"/>
                </a:solidFill>
              </a:rPr>
              <a:t>15</a:t>
            </a:r>
            <a:r>
              <a:rPr lang="sk-SK" sz="2000">
                <a:solidFill>
                  <a:srgbClr val="000000"/>
                </a:solidFill>
              </a:rPr>
              <a:t>                      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femto </a:t>
            </a:r>
            <a:r>
              <a:rPr lang="sk-SK" sz="2000">
                <a:solidFill>
                  <a:srgbClr val="000000"/>
                </a:solidFill>
              </a:rPr>
              <a:t>- 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f 10</a:t>
            </a:r>
            <a:r>
              <a:rPr lang="sk-SK" sz="2000" baseline="30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-15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algn="ctr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</a:pP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exa </a:t>
            </a:r>
            <a:r>
              <a:rPr lang="sk-SK" sz="2000">
                <a:solidFill>
                  <a:srgbClr val="000000"/>
                </a:solidFill>
              </a:rPr>
              <a:t>- 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E 10</a:t>
            </a:r>
            <a:r>
              <a:rPr lang="sk-SK" sz="2000" baseline="30000">
                <a:solidFill>
                  <a:srgbClr val="000000"/>
                </a:solidFill>
              </a:rPr>
              <a:t>18</a:t>
            </a:r>
            <a:r>
              <a:rPr lang="sk-SK" sz="2000">
                <a:solidFill>
                  <a:srgbClr val="000000"/>
                </a:solidFill>
              </a:rPr>
              <a:t>                        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atto </a:t>
            </a:r>
            <a:r>
              <a:rPr lang="sk-SK" sz="2000">
                <a:solidFill>
                  <a:srgbClr val="000000"/>
                </a:solidFill>
              </a:rPr>
              <a:t>- 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 10</a:t>
            </a:r>
            <a:r>
              <a:rPr lang="sk-SK" sz="2000" baseline="30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-18</a:t>
            </a:r>
            <a:r>
              <a:rPr lang="sk-SK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</a:pPr>
            <a:endParaRPr lang="sk-SK" sz="2800">
              <a:solidFill>
                <a:srgbClr val="000000"/>
              </a:solidFill>
              <a:latin typeface="Calibri" charset="0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</a:pPr>
            <a:r>
              <a:rPr lang="sk-SK" sz="320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  <p:sp>
        <p:nvSpPr>
          <p:cNvPr id="4" name="Tlačidlo akcie: Domov 3">
            <a:hlinkClick r:id="rId3" action="ppaction://hlinksldjump" highlightClick="1"/>
          </p:cNvPr>
          <p:cNvSpPr/>
          <p:nvPr/>
        </p:nvSpPr>
        <p:spPr>
          <a:xfrm>
            <a:off x="7786688" y="5357813"/>
            <a:ext cx="1042987" cy="104298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5" name="Tlačidlo akcie: Dopredu alebo Ďalej 4">
            <a:hlinkClick r:id="" action="ppaction://hlinkshowjump?jump=nextslide" highlightClick="1"/>
          </p:cNvPr>
          <p:cNvSpPr/>
          <p:nvPr/>
        </p:nvSpPr>
        <p:spPr>
          <a:xfrm>
            <a:off x="6929438" y="5715000"/>
            <a:ext cx="785812" cy="71437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6" name="Tlačidlo akcie: Späť alebo Predchádzajúci 5">
            <a:hlinkClick r:id="" action="ppaction://hlinkshowjump?jump=previousslide" highlightClick="1"/>
          </p:cNvPr>
          <p:cNvSpPr/>
          <p:nvPr/>
        </p:nvSpPr>
        <p:spPr>
          <a:xfrm>
            <a:off x="642938" y="5786438"/>
            <a:ext cx="785812" cy="6429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3988" cy="990600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000000"/>
            </a:solidFill>
            <a:round/>
          </a:ln>
        </p:spPr>
        <p:txBody>
          <a:bodyPr lIns="90000" tIns="45000" rIns="90000" bIns="45000"/>
          <a:lstStyle/>
          <a:p>
            <a:pPr defTabSz="449263"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4800" dirty="0" smtClean="0">
                <a:solidFill>
                  <a:srgbClr val="FF0000"/>
                </a:solidFill>
              </a:rPr>
              <a:t>5. Vedľajšie jednotky</a:t>
            </a:r>
            <a:endParaRPr lang="sk-SK" sz="4800" dirty="0" smtClean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42910" y="1714488"/>
            <a:ext cx="8229600" cy="4714908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/>
          <a:lstStyle/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Nepatria do žiadnej z predchádzajúcich skupín, ale dodnes sa v praxi používajú</a:t>
            </a:r>
          </a:p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    Napr.: °C, min, hod, cal</a:t>
            </a:r>
          </a:p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sk-SK" sz="3200" dirty="0">
              <a:solidFill>
                <a:srgbClr val="000000"/>
              </a:solidFill>
              <a:latin typeface="Calibri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  <p:sp>
        <p:nvSpPr>
          <p:cNvPr id="4" name="Tlačidlo akcie: Domov 3">
            <a:hlinkClick r:id="rId3" action="ppaction://hlinksldjump" highlightClick="1"/>
          </p:cNvPr>
          <p:cNvSpPr/>
          <p:nvPr/>
        </p:nvSpPr>
        <p:spPr>
          <a:xfrm>
            <a:off x="7786688" y="5357813"/>
            <a:ext cx="1042987" cy="104298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6" name="Tlačidlo akcie: Späť alebo Predchádzajúci 5">
            <a:hlinkClick r:id="" action="ppaction://hlinkshowjump?jump=previousslide" highlightClick="1"/>
          </p:cNvPr>
          <p:cNvSpPr/>
          <p:nvPr/>
        </p:nvSpPr>
        <p:spPr>
          <a:xfrm>
            <a:off x="642938" y="5786438"/>
            <a:ext cx="785812" cy="6429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k-SK" dirty="0" smtClean="0"/>
              <a:t>OBSAH</a:t>
            </a:r>
            <a:endParaRPr lang="sk-SK" dirty="0"/>
          </a:p>
        </p:txBody>
      </p:sp>
      <p:sp>
        <p:nvSpPr>
          <p:cNvPr id="11267" name="BlokTextu 3"/>
          <p:cNvSpPr txBox="1">
            <a:spLocks noChangeArrowheads="1"/>
          </p:cNvSpPr>
          <p:nvPr/>
        </p:nvSpPr>
        <p:spPr bwMode="auto">
          <a:xfrm>
            <a:off x="1000125" y="1643063"/>
            <a:ext cx="3071813" cy="4619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>
                <a:solidFill>
                  <a:schemeClr val="bg1"/>
                </a:solidFill>
                <a:hlinkClick r:id="rId2" action="ppaction://hlinksldjump"/>
              </a:rPr>
              <a:t>Základné jednotky</a:t>
            </a:r>
            <a:endParaRPr lang="sk-SK">
              <a:solidFill>
                <a:schemeClr val="bg1"/>
              </a:solidFill>
            </a:endParaRPr>
          </a:p>
        </p:txBody>
      </p:sp>
      <p:sp>
        <p:nvSpPr>
          <p:cNvPr id="11268" name="BlokTextu 4"/>
          <p:cNvSpPr txBox="1">
            <a:spLocks noChangeArrowheads="1"/>
          </p:cNvSpPr>
          <p:nvPr/>
        </p:nvSpPr>
        <p:spPr bwMode="auto">
          <a:xfrm>
            <a:off x="1000125" y="2357438"/>
            <a:ext cx="3071813" cy="4619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>
                <a:solidFill>
                  <a:schemeClr val="bg1"/>
                </a:solidFill>
                <a:hlinkClick r:id="rId3" action="ppaction://hlinksldjump"/>
              </a:rPr>
              <a:t>Doplnkové jednotky</a:t>
            </a:r>
            <a:endParaRPr lang="sk-SK">
              <a:solidFill>
                <a:schemeClr val="bg1"/>
              </a:solidFill>
            </a:endParaRPr>
          </a:p>
        </p:txBody>
      </p:sp>
      <p:sp>
        <p:nvSpPr>
          <p:cNvPr id="11269" name="BlokTextu 5"/>
          <p:cNvSpPr txBox="1">
            <a:spLocks noChangeArrowheads="1"/>
          </p:cNvSpPr>
          <p:nvPr/>
        </p:nvSpPr>
        <p:spPr bwMode="auto">
          <a:xfrm>
            <a:off x="1000125" y="3143250"/>
            <a:ext cx="3071813" cy="4619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>
                <a:solidFill>
                  <a:schemeClr val="bg1"/>
                </a:solidFill>
                <a:hlinkClick r:id="rId4" action="ppaction://hlinksldjump"/>
              </a:rPr>
              <a:t>Odvodené jednotky</a:t>
            </a:r>
            <a:endParaRPr lang="sk-SK">
              <a:solidFill>
                <a:schemeClr val="bg1"/>
              </a:solidFill>
            </a:endParaRPr>
          </a:p>
        </p:txBody>
      </p:sp>
      <p:sp>
        <p:nvSpPr>
          <p:cNvPr id="11270" name="BlokTextu 6"/>
          <p:cNvSpPr txBox="1">
            <a:spLocks noChangeArrowheads="1"/>
          </p:cNvSpPr>
          <p:nvPr/>
        </p:nvSpPr>
        <p:spPr bwMode="auto">
          <a:xfrm>
            <a:off x="1000125" y="3857625"/>
            <a:ext cx="3071813" cy="4619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>
                <a:solidFill>
                  <a:schemeClr val="bg1"/>
                </a:solidFill>
                <a:hlinkClick r:id="rId5" action="ppaction://hlinksldjump"/>
              </a:rPr>
              <a:t>Násobky a diely</a:t>
            </a:r>
            <a:endParaRPr lang="sk-SK">
              <a:solidFill>
                <a:schemeClr val="bg1"/>
              </a:solidFill>
            </a:endParaRPr>
          </a:p>
        </p:txBody>
      </p:sp>
      <p:sp>
        <p:nvSpPr>
          <p:cNvPr id="11271" name="BlokTextu 7"/>
          <p:cNvSpPr txBox="1">
            <a:spLocks noChangeArrowheads="1"/>
          </p:cNvSpPr>
          <p:nvPr/>
        </p:nvSpPr>
        <p:spPr bwMode="auto">
          <a:xfrm>
            <a:off x="1000125" y="4643438"/>
            <a:ext cx="3071813" cy="4619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>
                <a:solidFill>
                  <a:schemeClr val="bg1"/>
                </a:solidFill>
                <a:hlinkClick r:id="rId6" action="ppaction://hlinksldjump"/>
              </a:rPr>
              <a:t>Vedľajšie jednotky</a:t>
            </a:r>
            <a:endParaRPr lang="sk-SK">
              <a:solidFill>
                <a:schemeClr val="bg1"/>
              </a:solidFill>
            </a:endParaRPr>
          </a:p>
        </p:txBody>
      </p:sp>
      <p:sp>
        <p:nvSpPr>
          <p:cNvPr id="10" name="Tlačidlo akcie: Späť alebo Predchádzajúci 9">
            <a:hlinkClick r:id="" action="ppaction://hlinkshowjump?jump=previousslide" highlightClick="1"/>
          </p:cNvPr>
          <p:cNvSpPr/>
          <p:nvPr/>
        </p:nvSpPr>
        <p:spPr>
          <a:xfrm>
            <a:off x="0" y="6215063"/>
            <a:ext cx="785813" cy="6429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12" name="Tlačidlo akcie: Dopredu alebo Ďalej 11">
            <a:hlinkClick r:id="" action="ppaction://hlinkshowjump?jump=nextslide" highlightClick="1"/>
          </p:cNvPr>
          <p:cNvSpPr/>
          <p:nvPr/>
        </p:nvSpPr>
        <p:spPr>
          <a:xfrm>
            <a:off x="8358188" y="6215063"/>
            <a:ext cx="785812" cy="64293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391400" cy="762000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000000"/>
            </a:solidFill>
            <a:round/>
          </a:ln>
        </p:spPr>
        <p:txBody>
          <a:bodyPr lIns="90000" tIns="86454" rIns="90000" bIns="45000"/>
          <a:lstStyle/>
          <a:p>
            <a:pPr defTabSz="449263" fontAlgn="auto">
              <a:lnSpc>
                <a:spcPct val="93000"/>
              </a:lnSpc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i="1" dirty="0" smtClean="0">
                <a:solidFill>
                  <a:srgbClr val="FF0000"/>
                </a:solidFill>
                <a:latin typeface="Arial" charset="0"/>
              </a:rPr>
              <a:t>1. Základné jednotky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953000"/>
          </a:xfrm>
          <a:prstGeom prst="rect">
            <a:avLst/>
          </a:prstGeom>
          <a:gradFill rotWithShape="1">
            <a:gsLst>
              <a:gs pos="0">
                <a:srgbClr val="A0A000"/>
              </a:gs>
              <a:gs pos="50000">
                <a:srgbClr val="E6E600"/>
              </a:gs>
              <a:gs pos="100000">
                <a:srgbClr val="FFFF00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73224" rIns="90000" bIns="45000"/>
          <a:lstStyle/>
          <a:p>
            <a:pPr marL="342900" indent="-341313" defTabSz="449263">
              <a:lnSpc>
                <a:spcPct val="93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k-SK" sz="3200">
                <a:solidFill>
                  <a:srgbClr val="000000"/>
                </a:solidFill>
                <a:latin typeface="comic" pitchFamily="80" charset="0"/>
                <a:ea typeface="Arial Unicode MS" pitchFamily="34" charset="-128"/>
                <a:cs typeface="Arial Unicode MS" pitchFamily="34" charset="-128"/>
                <a:hlinkClick r:id="rId3" action="ppaction://hlinksldjump"/>
              </a:rPr>
              <a:t>METER</a:t>
            </a:r>
            <a:r>
              <a:rPr lang="sk-SK" sz="3200">
                <a:solidFill>
                  <a:srgbClr val="000000"/>
                </a:solidFill>
                <a:hlinkClick r:id="rId3" action="ppaction://hlinksldjump"/>
              </a:rPr>
              <a:t> </a:t>
            </a:r>
            <a:r>
              <a:rPr lang="sk-SK" sz="3200">
                <a:solidFill>
                  <a:srgbClr val="000000"/>
                </a:solidFill>
                <a:latin typeface="comic" pitchFamily="80" charset="0"/>
                <a:ea typeface="Arial Unicode MS" pitchFamily="34" charset="-128"/>
                <a:cs typeface="Arial Unicode MS" pitchFamily="34" charset="-128"/>
                <a:hlinkClick r:id="rId3" action="ppaction://hlinksldjump"/>
              </a:rPr>
              <a:t>[m]</a:t>
            </a:r>
            <a:endParaRPr lang="sk-SK" sz="3200">
              <a:solidFill>
                <a:srgbClr val="000000"/>
              </a:solidFill>
              <a:latin typeface="comic" pitchFamily="80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1313" defTabSz="449263">
              <a:lnSpc>
                <a:spcPct val="93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k-SK" sz="3200">
                <a:solidFill>
                  <a:srgbClr val="000000"/>
                </a:solidFill>
                <a:latin typeface="comic" pitchFamily="80" charset="0"/>
                <a:ea typeface="Arial Unicode MS" pitchFamily="34" charset="-128"/>
                <a:cs typeface="Arial Unicode MS" pitchFamily="34" charset="-128"/>
                <a:hlinkClick r:id="rId4" action="ppaction://hlinksldjump"/>
              </a:rPr>
              <a:t>KILOGRAM</a:t>
            </a:r>
            <a:r>
              <a:rPr lang="sk-SK" sz="3200">
                <a:solidFill>
                  <a:srgbClr val="000000"/>
                </a:solidFill>
                <a:hlinkClick r:id="rId4" action="ppaction://hlinksldjump"/>
              </a:rPr>
              <a:t> </a:t>
            </a:r>
            <a:r>
              <a:rPr lang="sk-SK" sz="3200">
                <a:solidFill>
                  <a:srgbClr val="000000"/>
                </a:solidFill>
                <a:latin typeface="comic" pitchFamily="80" charset="0"/>
                <a:ea typeface="Arial Unicode MS" pitchFamily="34" charset="-128"/>
                <a:cs typeface="Arial Unicode MS" pitchFamily="34" charset="-128"/>
                <a:hlinkClick r:id="rId4" action="ppaction://hlinksldjump"/>
              </a:rPr>
              <a:t>[kg] </a:t>
            </a:r>
            <a:endParaRPr lang="sk-SK" sz="3200">
              <a:solidFill>
                <a:srgbClr val="000000"/>
              </a:solidFill>
              <a:latin typeface="comic" pitchFamily="80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1313" defTabSz="449263">
              <a:lnSpc>
                <a:spcPct val="93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k-SK" sz="3200">
                <a:solidFill>
                  <a:srgbClr val="000000"/>
                </a:solidFill>
                <a:latin typeface="comic" pitchFamily="80" charset="0"/>
                <a:ea typeface="Arial Unicode MS" pitchFamily="34" charset="-128"/>
                <a:cs typeface="Arial Unicode MS" pitchFamily="34" charset="-128"/>
                <a:hlinkClick r:id="rId5" action="ppaction://hlinksldjump"/>
              </a:rPr>
              <a:t>SEKUNDA</a:t>
            </a:r>
            <a:r>
              <a:rPr lang="sk-SK" sz="3200">
                <a:solidFill>
                  <a:srgbClr val="000000"/>
                </a:solidFill>
                <a:hlinkClick r:id="rId5" action="ppaction://hlinksldjump"/>
              </a:rPr>
              <a:t> </a:t>
            </a:r>
            <a:r>
              <a:rPr lang="sk-SK" sz="3200">
                <a:solidFill>
                  <a:srgbClr val="000000"/>
                </a:solidFill>
                <a:latin typeface="comic" pitchFamily="80" charset="0"/>
                <a:ea typeface="Arial Unicode MS" pitchFamily="34" charset="-128"/>
                <a:cs typeface="Arial Unicode MS" pitchFamily="34" charset="-128"/>
                <a:hlinkClick r:id="rId5" action="ppaction://hlinksldjump"/>
              </a:rPr>
              <a:t>[s]</a:t>
            </a:r>
            <a:endParaRPr lang="sk-SK" sz="3200">
              <a:solidFill>
                <a:srgbClr val="000000"/>
              </a:solidFill>
              <a:latin typeface="comic" pitchFamily="80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1313" defTabSz="449263">
              <a:lnSpc>
                <a:spcPct val="93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k-SK" sz="3200">
                <a:solidFill>
                  <a:srgbClr val="000000"/>
                </a:solidFill>
                <a:latin typeface="comic" pitchFamily="80" charset="0"/>
                <a:ea typeface="Arial Unicode MS" pitchFamily="34" charset="-128"/>
                <a:cs typeface="Arial Unicode MS" pitchFamily="34" charset="-128"/>
                <a:hlinkClick r:id="rId6" action="ppaction://hlinksldjump"/>
              </a:rPr>
              <a:t>KELVIN</a:t>
            </a:r>
            <a:r>
              <a:rPr lang="sk-SK" sz="3200">
                <a:solidFill>
                  <a:srgbClr val="000000"/>
                </a:solidFill>
                <a:hlinkClick r:id="rId6" action="ppaction://hlinksldjump"/>
              </a:rPr>
              <a:t> </a:t>
            </a:r>
            <a:r>
              <a:rPr lang="sk-SK" sz="3200">
                <a:solidFill>
                  <a:srgbClr val="000000"/>
                </a:solidFill>
                <a:latin typeface="comic" pitchFamily="80" charset="0"/>
                <a:ea typeface="Arial Unicode MS" pitchFamily="34" charset="-128"/>
                <a:cs typeface="Arial Unicode MS" pitchFamily="34" charset="-128"/>
                <a:hlinkClick r:id="rId6" action="ppaction://hlinksldjump"/>
              </a:rPr>
              <a:t>[K]</a:t>
            </a:r>
            <a:endParaRPr lang="sk-SK" sz="3200">
              <a:solidFill>
                <a:srgbClr val="000000"/>
              </a:solidFill>
              <a:latin typeface="comic" pitchFamily="80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1313" defTabSz="449263">
              <a:lnSpc>
                <a:spcPct val="93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k-SK" sz="3200">
                <a:solidFill>
                  <a:srgbClr val="000000"/>
                </a:solidFill>
                <a:latin typeface="comic" pitchFamily="80" charset="0"/>
                <a:ea typeface="Arial Unicode MS" pitchFamily="34" charset="-128"/>
                <a:cs typeface="Arial Unicode MS" pitchFamily="34" charset="-128"/>
                <a:hlinkClick r:id="rId7" action="ppaction://hlinksldjump"/>
              </a:rPr>
              <a:t>AMPÉR</a:t>
            </a:r>
            <a:r>
              <a:rPr lang="sk-SK" sz="3200">
                <a:solidFill>
                  <a:srgbClr val="000000"/>
                </a:solidFill>
                <a:hlinkClick r:id="rId7" action="ppaction://hlinksldjump"/>
              </a:rPr>
              <a:t> </a:t>
            </a:r>
            <a:r>
              <a:rPr lang="sk-SK" sz="3200">
                <a:solidFill>
                  <a:srgbClr val="000000"/>
                </a:solidFill>
                <a:latin typeface="comic" pitchFamily="80" charset="0"/>
                <a:ea typeface="Arial Unicode MS" pitchFamily="34" charset="-128"/>
                <a:cs typeface="Arial Unicode MS" pitchFamily="34" charset="-128"/>
                <a:hlinkClick r:id="rId7" action="ppaction://hlinksldjump"/>
              </a:rPr>
              <a:t>[A]</a:t>
            </a:r>
            <a:endParaRPr lang="sk-SK" sz="3200">
              <a:solidFill>
                <a:srgbClr val="000000"/>
              </a:solidFill>
              <a:latin typeface="comic" pitchFamily="80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1313" defTabSz="449263">
              <a:lnSpc>
                <a:spcPct val="93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k-SK" sz="3200">
                <a:solidFill>
                  <a:srgbClr val="000000"/>
                </a:solidFill>
                <a:latin typeface="comic" pitchFamily="80" charset="0"/>
                <a:ea typeface="Arial Unicode MS" pitchFamily="34" charset="-128"/>
                <a:cs typeface="Arial Unicode MS" pitchFamily="34" charset="-128"/>
                <a:hlinkClick r:id="rId8" action="ppaction://hlinksldjump"/>
              </a:rPr>
              <a:t>MOL</a:t>
            </a:r>
            <a:r>
              <a:rPr lang="sk-SK" sz="3200">
                <a:solidFill>
                  <a:srgbClr val="000000"/>
                </a:solidFill>
                <a:hlinkClick r:id="rId8" action="ppaction://hlinksldjump"/>
              </a:rPr>
              <a:t> </a:t>
            </a:r>
            <a:r>
              <a:rPr lang="sk-SK" sz="3200">
                <a:solidFill>
                  <a:srgbClr val="000000"/>
                </a:solidFill>
                <a:latin typeface="comic" pitchFamily="80" charset="0"/>
                <a:ea typeface="Arial Unicode MS" pitchFamily="34" charset="-128"/>
                <a:cs typeface="Arial Unicode MS" pitchFamily="34" charset="-128"/>
                <a:hlinkClick r:id="rId8" action="ppaction://hlinksldjump"/>
              </a:rPr>
              <a:t>[mol]</a:t>
            </a:r>
            <a:endParaRPr lang="sk-SK" sz="3200">
              <a:solidFill>
                <a:srgbClr val="000000"/>
              </a:solidFill>
              <a:latin typeface="comic" pitchFamily="80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1313" defTabSz="449263">
              <a:lnSpc>
                <a:spcPct val="93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k-SK" sz="3200">
                <a:solidFill>
                  <a:srgbClr val="000000"/>
                </a:solidFill>
                <a:latin typeface="comic" pitchFamily="80" charset="0"/>
                <a:ea typeface="Arial Unicode MS" pitchFamily="34" charset="-128"/>
                <a:cs typeface="Arial Unicode MS" pitchFamily="34" charset="-128"/>
                <a:hlinkClick r:id="rId9" action="ppaction://hlinksldjump"/>
              </a:rPr>
              <a:t>KANDELA</a:t>
            </a:r>
            <a:r>
              <a:rPr lang="sk-SK" sz="3200">
                <a:solidFill>
                  <a:srgbClr val="000000"/>
                </a:solidFill>
                <a:hlinkClick r:id="rId9" action="ppaction://hlinksldjump"/>
              </a:rPr>
              <a:t> </a:t>
            </a:r>
            <a:r>
              <a:rPr lang="sk-SK" sz="3200">
                <a:solidFill>
                  <a:srgbClr val="000000"/>
                </a:solidFill>
                <a:latin typeface="comic" pitchFamily="80" charset="0"/>
                <a:ea typeface="Arial Unicode MS" pitchFamily="34" charset="-128"/>
                <a:cs typeface="Arial Unicode MS" pitchFamily="34" charset="-128"/>
                <a:hlinkClick r:id="rId9" action="ppaction://hlinksldjump"/>
              </a:rPr>
              <a:t>[cd]</a:t>
            </a:r>
            <a:endParaRPr lang="sk-SK" sz="3200">
              <a:solidFill>
                <a:srgbClr val="000000"/>
              </a:solidFill>
              <a:latin typeface="comic" pitchFamily="80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Tlačidlo akcie: Domov 3">
            <a:hlinkClick r:id="rId10" action="ppaction://hlinksldjump" highlightClick="1"/>
          </p:cNvPr>
          <p:cNvSpPr/>
          <p:nvPr/>
        </p:nvSpPr>
        <p:spPr>
          <a:xfrm>
            <a:off x="7643813" y="5500688"/>
            <a:ext cx="1042987" cy="104298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5" name="Tlačidlo akcie: Dopredu alebo Ďalej 4">
            <a:hlinkClick r:id="rId11" action="ppaction://hlinksldjump" highlightClick="1"/>
          </p:cNvPr>
          <p:cNvSpPr/>
          <p:nvPr/>
        </p:nvSpPr>
        <p:spPr>
          <a:xfrm>
            <a:off x="6429375" y="5500688"/>
            <a:ext cx="1042988" cy="104298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3988" cy="990600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000000"/>
            </a:solidFill>
            <a:round/>
          </a:ln>
        </p:spPr>
        <p:txBody>
          <a:bodyPr lIns="90000" tIns="45000" rIns="90000" bIns="45000"/>
          <a:lstStyle/>
          <a:p>
            <a:pPr defTabSz="449263"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4800" dirty="0" smtClean="0">
                <a:hlinkClick r:id="rId3"/>
              </a:rPr>
              <a:t>METER</a:t>
            </a:r>
            <a:endParaRPr lang="sk-SK" sz="4800" dirty="0" smtClean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57200" y="1785926"/>
            <a:ext cx="8229600" cy="4714908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/>
          <a:lstStyle/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je dĺžka dráhy, ktorú prebehne svetlo vo vákuu za 1/299 792 458 sekundy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25" y="3071813"/>
            <a:ext cx="4505325" cy="297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lačidlo akcie: Domov 5">
            <a:hlinkClick r:id="rId5" action="ppaction://hlinksldjump" highlightClick="1"/>
          </p:cNvPr>
          <p:cNvSpPr/>
          <p:nvPr/>
        </p:nvSpPr>
        <p:spPr>
          <a:xfrm>
            <a:off x="7643813" y="5429250"/>
            <a:ext cx="1042987" cy="10429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7" name="Tlačidlo akcie: Späť alebo Predchádzajúci 6">
            <a:hlinkClick r:id="" action="ppaction://hlinkshowjump?jump=previousslide" highlightClick="1"/>
          </p:cNvPr>
          <p:cNvSpPr/>
          <p:nvPr/>
        </p:nvSpPr>
        <p:spPr>
          <a:xfrm>
            <a:off x="500063" y="5857875"/>
            <a:ext cx="785812" cy="64293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8" name="Tlačidlo akcie: Dopredu alebo Ďalej 7">
            <a:hlinkClick r:id="" action="ppaction://hlinkshowjump?jump=nextslide" highlightClick="1"/>
          </p:cNvPr>
          <p:cNvSpPr/>
          <p:nvPr/>
        </p:nvSpPr>
        <p:spPr>
          <a:xfrm>
            <a:off x="6786563" y="5786438"/>
            <a:ext cx="785812" cy="71437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9" name="Šípka doprava 8"/>
          <p:cNvSpPr/>
          <p:nvPr/>
        </p:nvSpPr>
        <p:spPr>
          <a:xfrm>
            <a:off x="3286125" y="857250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10" name="Vývojový diagram: dierna páska 9">
            <a:hlinkClick r:id="rId6"/>
          </p:cNvPr>
          <p:cNvSpPr/>
          <p:nvPr/>
        </p:nvSpPr>
        <p:spPr>
          <a:xfrm>
            <a:off x="5072063" y="714375"/>
            <a:ext cx="2071687" cy="714375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k-SK" dirty="0"/>
              <a:t>VIDEO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3988" cy="990600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000000"/>
            </a:solidFill>
            <a:round/>
          </a:ln>
        </p:spPr>
        <p:txBody>
          <a:bodyPr lIns="90000" tIns="45000" rIns="90000" bIns="45000"/>
          <a:lstStyle/>
          <a:p>
            <a:pPr defTabSz="449263"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4800" dirty="0" smtClean="0">
                <a:hlinkClick r:id="rId3"/>
              </a:rPr>
              <a:t>KILOGRAM</a:t>
            </a:r>
            <a:endParaRPr lang="sk-SK" sz="4800" dirty="0" smtClean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57200" y="1785926"/>
            <a:ext cx="8229600" cy="4714908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/>
          <a:lstStyle/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je hmotnosť medzinárodného prototypu kilogramu, uloženého v Medzinárodnom úrade pre váhy a miery v </a:t>
            </a:r>
            <a:r>
              <a:rPr lang="sk-SK" sz="3200" dirty="0" err="1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Serves</a:t>
            </a: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.</a:t>
            </a: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25" y="3497263"/>
            <a:ext cx="3857625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lačidlo akcie: Domov 7">
            <a:hlinkClick r:id="rId5" action="ppaction://hlinksldjump" highlightClick="1"/>
          </p:cNvPr>
          <p:cNvSpPr/>
          <p:nvPr/>
        </p:nvSpPr>
        <p:spPr>
          <a:xfrm>
            <a:off x="7643813" y="5429250"/>
            <a:ext cx="1042987" cy="10429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9" name="Tlačidlo akcie: Späť alebo Predchádzajúci 8">
            <a:hlinkClick r:id="" action="ppaction://hlinkshowjump?jump=previousslide" highlightClick="1"/>
          </p:cNvPr>
          <p:cNvSpPr/>
          <p:nvPr/>
        </p:nvSpPr>
        <p:spPr>
          <a:xfrm>
            <a:off x="500063" y="5857875"/>
            <a:ext cx="785812" cy="64293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10" name="Tlačidlo akcie: Dopredu alebo Ďalej 9">
            <a:hlinkClick r:id="" action="ppaction://hlinkshowjump?jump=nextslide" highlightClick="1"/>
          </p:cNvPr>
          <p:cNvSpPr/>
          <p:nvPr/>
        </p:nvSpPr>
        <p:spPr>
          <a:xfrm>
            <a:off x="6786563" y="5786438"/>
            <a:ext cx="785812" cy="71437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11" name="Šípka doprava 10"/>
          <p:cNvSpPr/>
          <p:nvPr/>
        </p:nvSpPr>
        <p:spPr>
          <a:xfrm>
            <a:off x="4429125" y="857250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12" name="Vývojový diagram: dierna páska 11">
            <a:hlinkClick r:id="rId6"/>
          </p:cNvPr>
          <p:cNvSpPr/>
          <p:nvPr/>
        </p:nvSpPr>
        <p:spPr>
          <a:xfrm>
            <a:off x="6000750" y="714375"/>
            <a:ext cx="2071688" cy="714375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k-SK" dirty="0"/>
              <a:t>VIDEO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3988" cy="990600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000000"/>
            </a:solidFill>
            <a:round/>
          </a:ln>
        </p:spPr>
        <p:txBody>
          <a:bodyPr lIns="90000" tIns="45000" rIns="90000" bIns="45000"/>
          <a:lstStyle/>
          <a:p>
            <a:pPr defTabSz="449263"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4800" dirty="0" smtClean="0">
                <a:hlinkClick r:id="rId3"/>
              </a:rPr>
              <a:t>SEKUNDA</a:t>
            </a:r>
            <a:endParaRPr lang="sk-SK" sz="4800" dirty="0" smtClean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42910" y="1714488"/>
            <a:ext cx="8229600" cy="4714908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/>
          <a:lstStyle/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je čas rovný 9 192 631 770 periódam žiarenia, ktoré zodpovedá prechodu medzi dvoma hladinami veľmi jemnej štr</a:t>
            </a:r>
            <a:r>
              <a:rPr lang="sk-SK" sz="3200" dirty="0">
                <a:solidFill>
                  <a:srgbClr val="000000"/>
                </a:solidFill>
              </a:rPr>
              <a:t>u</a:t>
            </a: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ktúry základného stavu atómu </a:t>
            </a:r>
            <a:r>
              <a:rPr lang="sk-SK" sz="3200" dirty="0" err="1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cézia</a:t>
            </a: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 133. </a:t>
            </a: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8938" y="3929063"/>
            <a:ext cx="3429000" cy="240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lačidlo akcie: Domov 7">
            <a:hlinkClick r:id="rId5" action="ppaction://hlinksldjump" highlightClick="1"/>
          </p:cNvPr>
          <p:cNvSpPr/>
          <p:nvPr/>
        </p:nvSpPr>
        <p:spPr>
          <a:xfrm>
            <a:off x="7858125" y="5357813"/>
            <a:ext cx="1042988" cy="104298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9" name="Tlačidlo akcie: Späť alebo Predchádzajúci 8">
            <a:hlinkClick r:id="" action="ppaction://hlinkshowjump?jump=previousslide" highlightClick="1"/>
          </p:cNvPr>
          <p:cNvSpPr/>
          <p:nvPr/>
        </p:nvSpPr>
        <p:spPr>
          <a:xfrm>
            <a:off x="642938" y="5786438"/>
            <a:ext cx="785812" cy="6429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10" name="Tlačidlo akcie: Dopredu alebo Ďalej 9">
            <a:hlinkClick r:id="" action="ppaction://hlinkshowjump?jump=nextslide" highlightClick="1"/>
          </p:cNvPr>
          <p:cNvSpPr/>
          <p:nvPr/>
        </p:nvSpPr>
        <p:spPr>
          <a:xfrm>
            <a:off x="6929438" y="5715000"/>
            <a:ext cx="785812" cy="71437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11" name="Šípka doprava 10"/>
          <p:cNvSpPr/>
          <p:nvPr/>
        </p:nvSpPr>
        <p:spPr>
          <a:xfrm>
            <a:off x="4143375" y="857250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12" name="Vývojový diagram: dierna páska 11">
            <a:hlinkClick r:id="rId6"/>
          </p:cNvPr>
          <p:cNvSpPr/>
          <p:nvPr/>
        </p:nvSpPr>
        <p:spPr>
          <a:xfrm>
            <a:off x="5857875" y="714375"/>
            <a:ext cx="2071688" cy="714375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k-SK" dirty="0"/>
              <a:t>VIDEO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3988" cy="990600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000000"/>
            </a:solidFill>
            <a:round/>
          </a:ln>
        </p:spPr>
        <p:txBody>
          <a:bodyPr lIns="90000" tIns="45000" rIns="90000" bIns="45000"/>
          <a:lstStyle/>
          <a:p>
            <a:pPr defTabSz="449263"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4800" dirty="0" smtClean="0">
                <a:hlinkClick r:id="rId3"/>
              </a:rPr>
              <a:t>KELVIN</a:t>
            </a:r>
            <a:endParaRPr lang="sk-SK" sz="4800" dirty="0" smtClean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42910" y="1714488"/>
            <a:ext cx="8229600" cy="4714908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/>
          <a:lstStyle/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jednotka termodynamickej teploty je       1/273, 16 časť termodynamickej teploty trojitého bodu vody.</a:t>
            </a:r>
          </a:p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71938" y="3786188"/>
            <a:ext cx="142875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lačidlo akcie: Domov 5">
            <a:hlinkClick r:id="rId5" action="ppaction://hlinksldjump" highlightClick="1"/>
          </p:cNvPr>
          <p:cNvSpPr/>
          <p:nvPr/>
        </p:nvSpPr>
        <p:spPr>
          <a:xfrm>
            <a:off x="7858125" y="5357813"/>
            <a:ext cx="1042988" cy="104298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8" name="Tlačidlo akcie: Späť alebo Predchádzajúci 7">
            <a:hlinkClick r:id="" action="ppaction://hlinkshowjump?jump=previousslide" highlightClick="1"/>
          </p:cNvPr>
          <p:cNvSpPr/>
          <p:nvPr/>
        </p:nvSpPr>
        <p:spPr>
          <a:xfrm>
            <a:off x="642938" y="5857875"/>
            <a:ext cx="785812" cy="64293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9" name="Tlačidlo akcie: Dopredu alebo Ďalej 8">
            <a:hlinkClick r:id="" action="ppaction://hlinkshowjump?jump=nextslide" highlightClick="1"/>
          </p:cNvPr>
          <p:cNvSpPr/>
          <p:nvPr/>
        </p:nvSpPr>
        <p:spPr>
          <a:xfrm>
            <a:off x="6929438" y="5715000"/>
            <a:ext cx="785812" cy="71437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10" name="Šípka doprava 9"/>
          <p:cNvSpPr/>
          <p:nvPr/>
        </p:nvSpPr>
        <p:spPr>
          <a:xfrm>
            <a:off x="3500438" y="857250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11" name="Vývojový diagram: dierna páska 10">
            <a:hlinkClick r:id="rId6"/>
          </p:cNvPr>
          <p:cNvSpPr/>
          <p:nvPr/>
        </p:nvSpPr>
        <p:spPr>
          <a:xfrm>
            <a:off x="5072063" y="714375"/>
            <a:ext cx="2071687" cy="714375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k-SK" dirty="0"/>
              <a:t>VIDEO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3988" cy="990600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000000"/>
            </a:solidFill>
            <a:round/>
          </a:ln>
        </p:spPr>
        <p:txBody>
          <a:bodyPr lIns="90000" tIns="45000" rIns="90000" bIns="45000"/>
          <a:lstStyle/>
          <a:p>
            <a:pPr defTabSz="449263"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4800" dirty="0" smtClean="0">
                <a:hlinkClick r:id="rId3"/>
              </a:rPr>
              <a:t>AMPÉR</a:t>
            </a:r>
            <a:endParaRPr lang="sk-SK" sz="4800" dirty="0" smtClean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42910" y="1714488"/>
            <a:ext cx="8229600" cy="4714908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/>
          <a:lstStyle/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je stály elektrický prúd, ktorý pri prietoku dvoma rovnobežnými priamymi a nekonečne dlhými vodičmi, zanedbateľného kruhového prierezu, umiestnenými vo vákuu vo vzájomnej </a:t>
            </a:r>
            <a:r>
              <a:rPr lang="sk-SK" sz="3200" dirty="0">
                <a:solidFill>
                  <a:srgbClr val="000000"/>
                </a:solidFill>
              </a:rPr>
              <a:t>v</a:t>
            </a: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zdialenosti 1 m, vyvolá medzi nimi stálu silu 2.10</a:t>
            </a:r>
            <a:r>
              <a:rPr lang="sk-SK" sz="3200" baseline="300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-7</a:t>
            </a: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 newtonu na meter dĺžky.</a:t>
            </a:r>
          </a:p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8" y="5000625"/>
            <a:ext cx="20955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lačidlo akcie: Domov 5">
            <a:hlinkClick r:id="rId5" action="ppaction://hlinksldjump" highlightClick="1"/>
          </p:cNvPr>
          <p:cNvSpPr/>
          <p:nvPr/>
        </p:nvSpPr>
        <p:spPr>
          <a:xfrm>
            <a:off x="7858125" y="5357813"/>
            <a:ext cx="1042988" cy="104298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7" name="Tlačidlo akcie: Späť alebo Predchádzajúci 6">
            <a:hlinkClick r:id="" action="ppaction://hlinkshowjump?jump=previousslide" highlightClick="1"/>
          </p:cNvPr>
          <p:cNvSpPr/>
          <p:nvPr/>
        </p:nvSpPr>
        <p:spPr>
          <a:xfrm>
            <a:off x="642938" y="5786438"/>
            <a:ext cx="785812" cy="6429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8" name="Tlačidlo akcie: Dopredu alebo Ďalej 7">
            <a:hlinkClick r:id="" action="ppaction://hlinkshowjump?jump=nextslide" highlightClick="1"/>
          </p:cNvPr>
          <p:cNvSpPr/>
          <p:nvPr/>
        </p:nvSpPr>
        <p:spPr>
          <a:xfrm>
            <a:off x="6929438" y="5715000"/>
            <a:ext cx="785812" cy="71437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9" name="Šípka doprava 8"/>
          <p:cNvSpPr/>
          <p:nvPr/>
        </p:nvSpPr>
        <p:spPr>
          <a:xfrm>
            <a:off x="3286125" y="857250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10" name="Vývojový diagram: dierna páska 9">
            <a:hlinkClick r:id="rId6"/>
          </p:cNvPr>
          <p:cNvSpPr/>
          <p:nvPr/>
        </p:nvSpPr>
        <p:spPr>
          <a:xfrm>
            <a:off x="5072063" y="714375"/>
            <a:ext cx="2071687" cy="714375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k-SK" dirty="0"/>
              <a:t>VIDEO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3988" cy="990600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000000"/>
            </a:solidFill>
            <a:round/>
          </a:ln>
        </p:spPr>
        <p:txBody>
          <a:bodyPr lIns="90000" tIns="45000" rIns="90000" bIns="45000"/>
          <a:lstStyle/>
          <a:p>
            <a:pPr defTabSz="449263"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4800" dirty="0" smtClean="0">
                <a:hlinkClick r:id="rId3"/>
              </a:rPr>
              <a:t>MOL</a:t>
            </a:r>
            <a:endParaRPr lang="sk-SK" sz="4800" dirty="0" smtClean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42910" y="1714488"/>
            <a:ext cx="8229600" cy="4714908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/>
          <a:lstStyle/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je látkové množstvo sústavy, ktorá obsahuje práve toľko elementárnych jedincov(entít), koľko je atómov v 0, 012 kilogramu uhlíka 12.</a:t>
            </a:r>
          </a:p>
          <a:p>
            <a:pPr marL="342900" indent="-341313" defTabSz="449263">
              <a:lnSpc>
                <a:spcPct val="112000"/>
              </a:lnSpc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sk-SK" sz="3200" dirty="0">
                <a:solidFill>
                  <a:srgbClr val="000000"/>
                </a:solidFill>
                <a:latin typeface="Calibri" charset="0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63" y="4000500"/>
            <a:ext cx="257175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lačidlo akcie: Domov 5">
            <a:hlinkClick r:id="rId5" action="ppaction://hlinksldjump" highlightClick="1"/>
          </p:cNvPr>
          <p:cNvSpPr/>
          <p:nvPr/>
        </p:nvSpPr>
        <p:spPr>
          <a:xfrm>
            <a:off x="7858125" y="5357813"/>
            <a:ext cx="1042988" cy="104298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7" name="Tlačidlo akcie: Späť alebo Predchádzajúci 6">
            <a:hlinkClick r:id="" action="ppaction://hlinkshowjump?jump=previousslide" highlightClick="1"/>
          </p:cNvPr>
          <p:cNvSpPr/>
          <p:nvPr/>
        </p:nvSpPr>
        <p:spPr>
          <a:xfrm>
            <a:off x="642938" y="5786438"/>
            <a:ext cx="785812" cy="6429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8" name="Tlačidlo akcie: Dopredu alebo Ďalej 7">
            <a:hlinkClick r:id="" action="ppaction://hlinkshowjump?jump=nextslide" highlightClick="1"/>
          </p:cNvPr>
          <p:cNvSpPr/>
          <p:nvPr/>
        </p:nvSpPr>
        <p:spPr>
          <a:xfrm>
            <a:off x="6929438" y="5715000"/>
            <a:ext cx="785812" cy="71437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9" name="Šípka doprava 8"/>
          <p:cNvSpPr/>
          <p:nvPr/>
        </p:nvSpPr>
        <p:spPr>
          <a:xfrm>
            <a:off x="2786063" y="857250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10" name="Vývojový diagram: dierna páska 9">
            <a:hlinkClick r:id="rId6"/>
          </p:cNvPr>
          <p:cNvSpPr/>
          <p:nvPr/>
        </p:nvSpPr>
        <p:spPr>
          <a:xfrm>
            <a:off x="5072063" y="714375"/>
            <a:ext cx="2071687" cy="714375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k-SK" dirty="0"/>
              <a:t>VIDEO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Hal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Hal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Hal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Hal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342</TotalTime>
  <Words>409</Words>
  <Application>Microsoft Office PowerPoint</Application>
  <PresentationFormat>Prezentácia na obrazovke (4:3)</PresentationFormat>
  <Paragraphs>84</Paragraphs>
  <Slides>14</Slides>
  <Notes>13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Hala</vt:lpstr>
      <vt:lpstr>Medzinárodná sústava jednotiek SI.</vt:lpstr>
      <vt:lpstr>OBSAH</vt:lpstr>
      <vt:lpstr>1. Základné jednotky</vt:lpstr>
      <vt:lpstr>METER</vt:lpstr>
      <vt:lpstr>KILOGRAM</vt:lpstr>
      <vt:lpstr>SEKUNDA</vt:lpstr>
      <vt:lpstr>KELVIN</vt:lpstr>
      <vt:lpstr>AMPÉR</vt:lpstr>
      <vt:lpstr>MOL</vt:lpstr>
      <vt:lpstr>KANDELA</vt:lpstr>
      <vt:lpstr>2. Doplnkové jednotky</vt:lpstr>
      <vt:lpstr>3. Odvodené jednotky</vt:lpstr>
      <vt:lpstr>4. Násobky a diely – predpony     pre tvorenie násobkov a dielov</vt:lpstr>
      <vt:lpstr>5. Vedľajšie jednotky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Vlado</dc:creator>
  <cp:lastModifiedBy>Vlado Herda</cp:lastModifiedBy>
  <cp:revision>43</cp:revision>
  <dcterms:created xsi:type="dcterms:W3CDTF">1601-01-01T00:00:00Z</dcterms:created>
  <dcterms:modified xsi:type="dcterms:W3CDTF">2014-10-30T11:13:09Z</dcterms:modified>
</cp:coreProperties>
</file>